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73" r:id="rId2"/>
    <p:sldId id="274" r:id="rId3"/>
    <p:sldId id="277" r:id="rId4"/>
    <p:sldId id="275" r:id="rId5"/>
  </p:sldIdLst>
  <p:sldSz cx="9906000" cy="6858000" type="A4"/>
  <p:notesSz cx="9939338" cy="6807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2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6888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275" y="0"/>
            <a:ext cx="430847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B4759-E55B-4168-82CA-8AF6FCD781EB}" type="datetimeFigureOut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09938" y="850900"/>
            <a:ext cx="3319462" cy="2297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775" y="3276600"/>
            <a:ext cx="7951788" cy="2679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65888"/>
            <a:ext cx="4306888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275" y="6465888"/>
            <a:ext cx="430847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E99D2-2A90-4FFD-BF9F-D0568B1F81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005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8B5F0-162E-477F-A467-9F58826C3D2E}" type="datetime1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667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9E1E1-47DF-40DA-A9D4-4107377C553F}" type="datetime1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1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35C35-F497-4580-98E2-BD9168C891F3}" type="datetime1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392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F53D-AF36-48C5-B053-47D9CA372DE8}" type="datetime1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7371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8571-8F6C-4BC9-8CFF-CDB8B30C7B46}" type="datetime1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23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1D91-E83D-490F-81F6-AEB1F31E824C}" type="datetime1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74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E941-7615-4AFB-9309-E7BED9508BB0}" type="datetime1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2966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2B60-D355-4306-B118-36D3DB306332}" type="datetime1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244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37B3-C3C0-46F7-9AF0-EAD605929E36}" type="datetime1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665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7D1D-B55E-4B87-A4CE-2030F856048C}" type="datetime1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511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B5E9-6262-4DD7-8F58-676CD095EA67}" type="datetime1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02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73ECC5-0EA9-40EC-994B-2EFEC9802B48}" type="datetime1">
              <a:rPr kumimoji="1" lang="ja-JP" altLang="en-US" smtClean="0"/>
              <a:t>2024/10/28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D81AAA-B8A2-4E04-929A-4E362615B7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45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1D96483-2DE2-7002-6601-3DB784C17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F976CFA-1061-788A-C9D1-D83525C912E5}"/>
              </a:ext>
            </a:extLst>
          </p:cNvPr>
          <p:cNvSpPr txBox="1"/>
          <p:nvPr/>
        </p:nvSpPr>
        <p:spPr>
          <a:xfrm>
            <a:off x="2069307" y="370091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遺伝子組換え生物に感じる「違和感」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0F1746D-1091-8B57-9985-33DAF39475FF}"/>
              </a:ext>
            </a:extLst>
          </p:cNvPr>
          <p:cNvSpPr txBox="1"/>
          <p:nvPr/>
        </p:nvSpPr>
        <p:spPr>
          <a:xfrm>
            <a:off x="297348" y="1372872"/>
            <a:ext cx="9296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全ての生き物は「地球生態系」という複雑系システムの一部として</a:t>
            </a:r>
            <a:endParaRPr kumimoji="1" lang="en-US" altLang="ja-JP" dirty="0"/>
          </a:p>
          <a:p>
            <a:r>
              <a:rPr kumimoji="1" lang="ja-JP" altLang="en-US" dirty="0"/>
              <a:t>　　　　　　　　　　　　　　　　　　　　　　　　　　共に </a:t>
            </a:r>
            <a:r>
              <a:rPr kumimoji="1" lang="en-US" altLang="ja-JP" dirty="0"/>
              <a:t>35 </a:t>
            </a:r>
            <a:r>
              <a:rPr kumimoji="1" lang="ja-JP" altLang="en-US" dirty="0"/>
              <a:t>億年を進化してきた。</a:t>
            </a:r>
            <a:endParaRPr kumimoji="1" lang="en-US" altLang="ja-JP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7C8E83C-ECB5-A4CF-AECC-2B5935DDC604}"/>
              </a:ext>
            </a:extLst>
          </p:cNvPr>
          <p:cNvSpPr txBox="1"/>
          <p:nvPr/>
        </p:nvSpPr>
        <p:spPr>
          <a:xfrm>
            <a:off x="2069307" y="2240221"/>
            <a:ext cx="6463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＝ 全生物は、その歴史、経緯、進化を共有する存在である。</a:t>
            </a:r>
            <a:endParaRPr kumimoji="1" lang="en-US" altLang="ja-JP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7F6FBC3-C40D-AFB0-E0A6-E23A3936BDF4}"/>
              </a:ext>
            </a:extLst>
          </p:cNvPr>
          <p:cNvSpPr txBox="1"/>
          <p:nvPr/>
        </p:nvSpPr>
        <p:spPr>
          <a:xfrm>
            <a:off x="981478" y="5485128"/>
            <a:ext cx="6875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「そうでないモノ」は、システムの調和を乱すモノである。</a:t>
            </a:r>
            <a:endParaRPr kumimoji="1" lang="en-US" altLang="ja-JP" dirty="0"/>
          </a:p>
          <a:p>
            <a:r>
              <a:rPr kumimoji="1" lang="ja-JP" altLang="en-US" dirty="0"/>
              <a:t>したがって、システムに含まれるべきでない。</a:t>
            </a:r>
            <a:endParaRPr kumimoji="1" lang="en-US" altLang="ja-JP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FCD56DB-EAD6-CE11-FE4B-40B0C4C237A7}"/>
              </a:ext>
            </a:extLst>
          </p:cNvPr>
          <p:cNvSpPr txBox="1"/>
          <p:nvPr/>
        </p:nvSpPr>
        <p:spPr>
          <a:xfrm>
            <a:off x="2203527" y="2623850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システムの他の全ての構成要素とお互いに調和している。</a:t>
            </a:r>
            <a:endParaRPr kumimoji="1" lang="en-US" altLang="ja-JP" dirty="0"/>
          </a:p>
        </p:txBody>
      </p:sp>
      <p:pic>
        <p:nvPicPr>
          <p:cNvPr id="11" name="Picture 2" descr="https://smlycdn.akamaized.net/data/product2/2/18da8212b148d61b5f2be7a4c3c3cd24d6242206_l.jpg">
            <a:extLst>
              <a:ext uri="{FF2B5EF4-FFF2-40B4-BE49-F238E27FC236}">
                <a16:creationId xmlns:a16="http://schemas.microsoft.com/office/drawing/2014/main" id="{2F475AF0-0996-7905-A1E2-15FE05DB3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650" y="3205845"/>
            <a:ext cx="2011530" cy="196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24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2728F39-08A3-DC9F-B056-9A3A40C00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26130AC-55B4-FA41-2780-947117D78B96}"/>
              </a:ext>
            </a:extLst>
          </p:cNvPr>
          <p:cNvSpPr txBox="1"/>
          <p:nvPr/>
        </p:nvSpPr>
        <p:spPr>
          <a:xfrm>
            <a:off x="228207" y="587878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文明化した人類は、「そうでないモノ」をつくり続けてきた。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140E444-0F6E-EE58-F14F-484482DB88EA}"/>
              </a:ext>
            </a:extLst>
          </p:cNvPr>
          <p:cNvSpPr txBox="1"/>
          <p:nvPr/>
        </p:nvSpPr>
        <p:spPr>
          <a:xfrm>
            <a:off x="116366" y="1027401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世界（生態系）はその不純物を許容し続けてきた。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7735E93-3A70-546E-BB7F-BFD20F8A78B8}"/>
              </a:ext>
            </a:extLst>
          </p:cNvPr>
          <p:cNvSpPr txBox="1"/>
          <p:nvPr/>
        </p:nvSpPr>
        <p:spPr>
          <a:xfrm>
            <a:off x="682326" y="1566556"/>
            <a:ext cx="5570756" cy="40011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そして、おそらく、許容の限度に達している。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98BA0DC-2ED5-5F9D-7451-189060220F16}"/>
              </a:ext>
            </a:extLst>
          </p:cNvPr>
          <p:cNvSpPr txBox="1"/>
          <p:nvPr/>
        </p:nvSpPr>
        <p:spPr>
          <a:xfrm>
            <a:off x="359435" y="2421352"/>
            <a:ext cx="8952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しかし、欲に目が眩んだ人類は「不純物」の混入をやめないばかりか、さらに新しい不純物をつくり、加えている。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4577D12-1A87-FB49-E189-DB5ACD9209EA}"/>
              </a:ext>
            </a:extLst>
          </p:cNvPr>
          <p:cNvSpPr txBox="1"/>
          <p:nvPr/>
        </p:nvSpPr>
        <p:spPr>
          <a:xfrm>
            <a:off x="344005" y="3170311"/>
            <a:ext cx="896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それが、原発、遺伝子組換え（ゲノム編集）、（おそらくコンピューター、</a:t>
            </a:r>
            <a:r>
              <a:rPr kumimoji="1" lang="en-US" altLang="ja-JP" dirty="0"/>
              <a:t>AI </a:t>
            </a:r>
            <a:r>
              <a:rPr kumimoji="1" lang="ja-JP" altLang="en-US" dirty="0"/>
              <a:t>も）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6BD3E24-F2EF-EA7D-91F3-C0725B1B76B3}"/>
              </a:ext>
            </a:extLst>
          </p:cNvPr>
          <p:cNvSpPr txBox="1"/>
          <p:nvPr/>
        </p:nvSpPr>
        <p:spPr>
          <a:xfrm>
            <a:off x="308402" y="4595527"/>
            <a:ext cx="895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飼育下のメダカを環境に放ち、野生メダカの暮らしを攪乱させる「放流メダカ」問題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76E79EA-DD37-F31D-0BF6-5E5EF0A5E178}"/>
              </a:ext>
            </a:extLst>
          </p:cNvPr>
          <p:cNvSpPr txBox="1"/>
          <p:nvPr/>
        </p:nvSpPr>
        <p:spPr>
          <a:xfrm>
            <a:off x="308402" y="4210260"/>
            <a:ext cx="734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外来生物を環境に放ち、生態系を変容させる「特定外来生物」問題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C1C60B7-FA06-107B-E561-15D53557269A}"/>
              </a:ext>
            </a:extLst>
          </p:cNvPr>
          <p:cNvSpPr txBox="1"/>
          <p:nvPr/>
        </p:nvSpPr>
        <p:spPr>
          <a:xfrm>
            <a:off x="359435" y="5374412"/>
            <a:ext cx="5493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これらは直近に人類の生存を脅かすことはないが、</a:t>
            </a:r>
            <a:endParaRPr kumimoji="1" lang="en-US" altLang="ja-JP" dirty="0"/>
          </a:p>
          <a:p>
            <a:r>
              <a:rPr kumimoji="1" lang="ja-JP" altLang="en-US" dirty="0"/>
              <a:t>同じ文脈において、世界にとっての「悪」である。</a:t>
            </a:r>
          </a:p>
        </p:txBody>
      </p:sp>
      <p:pic>
        <p:nvPicPr>
          <p:cNvPr id="11" name="Picture 2" descr="ãéå±±ãã®ç»åæ¤ç´¢çµæ">
            <a:extLst>
              <a:ext uri="{FF2B5EF4-FFF2-40B4-BE49-F238E27FC236}">
                <a16:creationId xmlns:a16="http://schemas.microsoft.com/office/drawing/2014/main" id="{B57615D4-5BB4-0E66-6ACB-96C20DCEF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830" y="186305"/>
            <a:ext cx="2684964" cy="178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452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783AE38-9891-EFA9-5E20-A6DE8ED9B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1AAA-B8A2-4E04-929A-4E362615B7C5}" type="slidenum">
              <a:rPr kumimoji="1" lang="ja-JP" altLang="en-US" smtClean="0"/>
              <a:t>3</a:t>
            </a:fld>
            <a:endParaRPr kumimoji="1"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50D03FE-876E-4A6B-A8DB-86741B8C0B24}"/>
              </a:ext>
            </a:extLst>
          </p:cNvPr>
          <p:cNvGrpSpPr/>
          <p:nvPr/>
        </p:nvGrpSpPr>
        <p:grpSpPr>
          <a:xfrm>
            <a:off x="2001646" y="2048231"/>
            <a:ext cx="5902708" cy="2761538"/>
            <a:chOff x="1140988" y="1339623"/>
            <a:chExt cx="7700223" cy="3602491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70560D8E-CAAD-17EF-28E9-C70D357839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6528" y="1339623"/>
              <a:ext cx="3414683" cy="3602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>
              <a:extLst>
                <a:ext uri="{FF2B5EF4-FFF2-40B4-BE49-F238E27FC236}">
                  <a16:creationId xmlns:a16="http://schemas.microsoft.com/office/drawing/2014/main" id="{ABBCF570-AE18-827C-20B2-B51F379776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988" y="1339623"/>
              <a:ext cx="3414684" cy="3602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B27B032-2100-4D24-0E42-6A2908928AB1}"/>
              </a:ext>
            </a:extLst>
          </p:cNvPr>
          <p:cNvSpPr txBox="1"/>
          <p:nvPr/>
        </p:nvSpPr>
        <p:spPr>
          <a:xfrm>
            <a:off x="936516" y="5268610"/>
            <a:ext cx="8032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たとえ良心であったとしても、身の程を越えて「やってはならない」ことを</a:t>
            </a:r>
            <a:endParaRPr kumimoji="1" lang="en-US" altLang="ja-JP" dirty="0"/>
          </a:p>
          <a:p>
            <a:r>
              <a:rPr kumimoji="1" lang="ja-JP" altLang="en-US" dirty="0"/>
              <a:t>やってはならない。</a:t>
            </a:r>
          </a:p>
        </p:txBody>
      </p:sp>
    </p:spTree>
    <p:extLst>
      <p:ext uri="{BB962C8B-B14F-4D97-AF65-F5344CB8AC3E}">
        <p14:creationId xmlns:p14="http://schemas.microsoft.com/office/powerpoint/2010/main" val="4010254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AAD4B3-7C5C-2936-63F6-F2C305E7D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34225FB-FF25-5C5D-0A58-BCE7920E0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D81AAA-B8A2-4E04-929A-4E362615B7C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90B1622-33FC-C203-8BD1-8286FC17D9AB}"/>
              </a:ext>
            </a:extLst>
          </p:cNvPr>
          <p:cNvSpPr txBox="1"/>
          <p:nvPr/>
        </p:nvSpPr>
        <p:spPr>
          <a:xfrm>
            <a:off x="566058" y="457200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rPr>
              <a:t>これから人類に必要なもの：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C3C84F8-8C7D-C754-E311-DAF485AAB734}"/>
              </a:ext>
            </a:extLst>
          </p:cNvPr>
          <p:cNvSpPr txBox="1"/>
          <p:nvPr/>
        </p:nvSpPr>
        <p:spPr>
          <a:xfrm>
            <a:off x="315686" y="1120639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rPr>
              <a:t>１）生態系への負荷を減らす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CF675CB-F95D-686B-ED91-0E71D767B818}"/>
              </a:ext>
            </a:extLst>
          </p:cNvPr>
          <p:cNvSpPr txBox="1"/>
          <p:nvPr/>
        </p:nvSpPr>
        <p:spPr>
          <a:xfrm>
            <a:off x="315686" y="201404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rPr>
              <a:t>２）足るを知る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F1D591-C670-C6F8-2BEF-4474C281251D}"/>
              </a:ext>
            </a:extLst>
          </p:cNvPr>
          <p:cNvSpPr txBox="1"/>
          <p:nvPr/>
        </p:nvSpPr>
        <p:spPr>
          <a:xfrm>
            <a:off x="315686" y="3935963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rPr>
              <a:t>３）自らの存在の</a:t>
            </a:r>
            <a:r>
              <a:rPr kumimoji="1" lang="ja-JP" altLang="en-US" dirty="0">
                <a:solidFill>
                  <a:prstClr val="black"/>
                </a:solidFill>
                <a:latin typeface="Aptos" panose="02110004020202020204"/>
                <a:ea typeface="游ゴシック" panose="020B0400000000000000" pitchFamily="50" charset="-128"/>
              </a:rPr>
              <a:t>意義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rPr>
              <a:t>を知り、そのために生きること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8CFE1F-AA2C-DF6B-1A16-BBD26F2C7307}"/>
              </a:ext>
            </a:extLst>
          </p:cNvPr>
          <p:cNvSpPr txBox="1"/>
          <p:nvPr/>
        </p:nvSpPr>
        <p:spPr>
          <a:xfrm>
            <a:off x="869683" y="2450451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rPr>
              <a:t>３人前の食糧を食べて満腹になり幸福感を感じることの愚かさ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396CF29-EF88-9EFC-0DEB-985B89C15220}"/>
              </a:ext>
            </a:extLst>
          </p:cNvPr>
          <p:cNvSpPr txBox="1"/>
          <p:nvPr/>
        </p:nvSpPr>
        <p:spPr>
          <a:xfrm>
            <a:off x="869683" y="4406863"/>
            <a:ext cx="7664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rPr>
              <a:t>世界の部品である我々は、世界（結果としてジブン）を善くするために存在している。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61D0801-BDBF-1B7E-840D-2F0B3CFC657E}"/>
              </a:ext>
            </a:extLst>
          </p:cNvPr>
          <p:cNvSpPr txBox="1"/>
          <p:nvPr/>
        </p:nvSpPr>
        <p:spPr>
          <a:xfrm>
            <a:off x="869683" y="1557041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rPr>
              <a:t>原発は環境負荷が最大＝核廃棄物の処分法がない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1FC0DCC-F25E-9B1B-EFF2-0DC30317FD5F}"/>
              </a:ext>
            </a:extLst>
          </p:cNvPr>
          <p:cNvSpPr txBox="1"/>
          <p:nvPr/>
        </p:nvSpPr>
        <p:spPr>
          <a:xfrm>
            <a:off x="498361" y="5275696"/>
            <a:ext cx="89092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rPr>
              <a:t>これまでの科学技術の発展によって得た知識と知恵をもって、省エネで、こじんまりとして、欲深くなく、健康な生活を送る。地産地消すると、領土は富ではなくなる（輸出しないから）。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49BC0AD-A9FC-DC19-D431-7322C5E31C9F}"/>
              </a:ext>
            </a:extLst>
          </p:cNvPr>
          <p:cNvSpPr txBox="1"/>
          <p:nvPr/>
        </p:nvSpPr>
        <p:spPr>
          <a:xfrm>
            <a:off x="869683" y="2942352"/>
            <a:ext cx="7802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rPr>
              <a:t>遺伝子組換えで病気に強い作物、成長が早い魚をつくるよりも、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游ゴシック" panose="020B0400000000000000" pitchFamily="50" charset="-128"/>
                <a:cs typeface="+mn-cs"/>
              </a:rPr>
              <a:t>飼育環境を改善する方が病気を減らし、かつ低コストで低リスクでした。</a:t>
            </a:r>
          </a:p>
        </p:txBody>
      </p:sp>
    </p:spTree>
    <p:extLst>
      <p:ext uri="{BB962C8B-B14F-4D97-AF65-F5344CB8AC3E}">
        <p14:creationId xmlns:p14="http://schemas.microsoft.com/office/powerpoint/2010/main" val="2019463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898</TotalTime>
  <Words>447</Words>
  <Application>Microsoft Office PowerPoint</Application>
  <PresentationFormat>A4 210 x 297 mm</PresentationFormat>
  <Paragraphs>32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正二 尾田</dc:creator>
  <cp:lastModifiedBy>正二 尾田</cp:lastModifiedBy>
  <cp:revision>34</cp:revision>
  <cp:lastPrinted>2024-08-30T01:54:20Z</cp:lastPrinted>
  <dcterms:created xsi:type="dcterms:W3CDTF">2024-08-28T01:04:26Z</dcterms:created>
  <dcterms:modified xsi:type="dcterms:W3CDTF">2024-10-28T03:50:09Z</dcterms:modified>
</cp:coreProperties>
</file>