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0" r:id="rId3"/>
    <p:sldId id="259" r:id="rId4"/>
    <p:sldId id="261" r:id="rId5"/>
  </p:sldIdLst>
  <p:sldSz cx="6858000" cy="9906000" type="A4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1" autoAdjust="0"/>
    <p:restoredTop sz="94660"/>
  </p:normalViewPr>
  <p:slideViewPr>
    <p:cSldViewPr snapToGrid="0">
      <p:cViewPr>
        <p:scale>
          <a:sx n="120" d="100"/>
          <a:sy n="120" d="100"/>
        </p:scale>
        <p:origin x="-558" y="-22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385A9-89A8-4A6F-A125-AD45D949615E}" type="datetimeFigureOut">
              <a:rPr kumimoji="1" lang="ja-JP" altLang="en-US" smtClean="0"/>
              <a:t>2021/10/29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36A81-8DCA-4D6D-979B-90628F9618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6064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385A9-89A8-4A6F-A125-AD45D949615E}" type="datetimeFigureOut">
              <a:rPr kumimoji="1" lang="ja-JP" altLang="en-US" smtClean="0"/>
              <a:t>2021/10/29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36A81-8DCA-4D6D-979B-90628F9618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870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385A9-89A8-4A6F-A125-AD45D949615E}" type="datetimeFigureOut">
              <a:rPr kumimoji="1" lang="ja-JP" altLang="en-US" smtClean="0"/>
              <a:t>2021/10/29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36A81-8DCA-4D6D-979B-90628F9618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6250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385A9-89A8-4A6F-A125-AD45D949615E}" type="datetimeFigureOut">
              <a:rPr kumimoji="1" lang="ja-JP" altLang="en-US" smtClean="0"/>
              <a:t>2021/10/29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36A81-8DCA-4D6D-979B-90628F9618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2391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385A9-89A8-4A6F-A125-AD45D949615E}" type="datetimeFigureOut">
              <a:rPr kumimoji="1" lang="ja-JP" altLang="en-US" smtClean="0"/>
              <a:t>2021/10/29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36A81-8DCA-4D6D-979B-90628F9618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5012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385A9-89A8-4A6F-A125-AD45D949615E}" type="datetimeFigureOut">
              <a:rPr kumimoji="1" lang="ja-JP" altLang="en-US" smtClean="0"/>
              <a:t>2021/10/29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36A81-8DCA-4D6D-979B-90628F9618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4878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385A9-89A8-4A6F-A125-AD45D949615E}" type="datetimeFigureOut">
              <a:rPr kumimoji="1" lang="ja-JP" altLang="en-US" smtClean="0"/>
              <a:t>2021/10/29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36A81-8DCA-4D6D-979B-90628F9618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8230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385A9-89A8-4A6F-A125-AD45D949615E}" type="datetimeFigureOut">
              <a:rPr kumimoji="1" lang="ja-JP" altLang="en-US" smtClean="0"/>
              <a:t>2021/10/29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36A81-8DCA-4D6D-979B-90628F9618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3920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385A9-89A8-4A6F-A125-AD45D949615E}" type="datetimeFigureOut">
              <a:rPr kumimoji="1" lang="ja-JP" altLang="en-US" smtClean="0"/>
              <a:t>2021/10/29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36A81-8DCA-4D6D-979B-90628F9618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882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385A9-89A8-4A6F-A125-AD45D949615E}" type="datetimeFigureOut">
              <a:rPr kumimoji="1" lang="ja-JP" altLang="en-US" smtClean="0"/>
              <a:t>2021/10/29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36A81-8DCA-4D6D-979B-90628F9618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9710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385A9-89A8-4A6F-A125-AD45D949615E}" type="datetimeFigureOut">
              <a:rPr kumimoji="1" lang="ja-JP" altLang="en-US" smtClean="0"/>
              <a:t>2021/10/29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36A81-8DCA-4D6D-979B-90628F9618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8653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385A9-89A8-4A6F-A125-AD45D949615E}" type="datetimeFigureOut">
              <a:rPr kumimoji="1" lang="ja-JP" altLang="en-US" smtClean="0"/>
              <a:t>2021/10/29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36A81-8DCA-4D6D-979B-90628F9618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499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グループ化 62"/>
          <p:cNvGrpSpPr/>
          <p:nvPr/>
        </p:nvGrpSpPr>
        <p:grpSpPr>
          <a:xfrm>
            <a:off x="2302399" y="-27709"/>
            <a:ext cx="4512901" cy="9906000"/>
            <a:chOff x="2330108" y="0"/>
            <a:chExt cx="4512901" cy="9906000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0108" y="0"/>
              <a:ext cx="2197784" cy="9906000"/>
            </a:xfrm>
            <a:prstGeom prst="rect">
              <a:avLst/>
            </a:prstGeom>
          </p:spPr>
        </p:pic>
        <p:sp>
          <p:nvSpPr>
            <p:cNvPr id="3" name="テキスト ボックス 2"/>
            <p:cNvSpPr txBox="1"/>
            <p:nvPr/>
          </p:nvSpPr>
          <p:spPr>
            <a:xfrm>
              <a:off x="4922023" y="2419837"/>
              <a:ext cx="5537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BVII</a:t>
              </a:r>
              <a:endParaRPr kumimoji="1" lang="ja-JP" altLang="en-US" dirty="0"/>
            </a:p>
          </p:txBody>
        </p:sp>
        <p:cxnSp>
          <p:nvCxnSpPr>
            <p:cNvPr id="4" name="直線コネクタ 3"/>
            <p:cNvCxnSpPr/>
            <p:nvPr/>
          </p:nvCxnSpPr>
          <p:spPr>
            <a:xfrm>
              <a:off x="4788918" y="2035135"/>
              <a:ext cx="0" cy="113873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正方形/長方形 5"/>
            <p:cNvSpPr/>
            <p:nvPr/>
          </p:nvSpPr>
          <p:spPr>
            <a:xfrm>
              <a:off x="3546389" y="2174789"/>
              <a:ext cx="243016" cy="74141"/>
            </a:xfrm>
            <a:prstGeom prst="rect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3521070" y="2248930"/>
              <a:ext cx="243016" cy="74141"/>
            </a:xfrm>
            <a:prstGeom prst="rect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0" name="グループ化 59"/>
            <p:cNvGrpSpPr/>
            <p:nvPr/>
          </p:nvGrpSpPr>
          <p:grpSpPr>
            <a:xfrm>
              <a:off x="4655813" y="67369"/>
              <a:ext cx="1" cy="9771261"/>
              <a:chOff x="5632903" y="29063"/>
              <a:chExt cx="1" cy="9771261"/>
            </a:xfrm>
          </p:grpSpPr>
          <p:cxnSp>
            <p:nvCxnSpPr>
              <p:cNvPr id="25" name="直線コネクタ 24"/>
              <p:cNvCxnSpPr/>
              <p:nvPr/>
            </p:nvCxnSpPr>
            <p:spPr>
              <a:xfrm>
                <a:off x="5632903" y="29063"/>
                <a:ext cx="0" cy="5439672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線コネクタ 25"/>
              <p:cNvCxnSpPr/>
              <p:nvPr/>
            </p:nvCxnSpPr>
            <p:spPr>
              <a:xfrm flipH="1">
                <a:off x="5632903" y="5497798"/>
                <a:ext cx="1" cy="120721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/>
              <p:cNvCxnSpPr/>
              <p:nvPr/>
            </p:nvCxnSpPr>
            <p:spPr>
              <a:xfrm>
                <a:off x="5632903" y="7500207"/>
                <a:ext cx="0" cy="880858"/>
              </a:xfrm>
              <a:prstGeom prst="line">
                <a:avLst/>
              </a:prstGeom>
              <a:ln w="381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/>
              <p:cNvCxnSpPr/>
              <p:nvPr/>
            </p:nvCxnSpPr>
            <p:spPr>
              <a:xfrm>
                <a:off x="5632903" y="8421919"/>
                <a:ext cx="0" cy="1103548"/>
              </a:xfrm>
              <a:prstGeom prst="line">
                <a:avLst/>
              </a:prstGeom>
              <a:ln w="38100">
                <a:solidFill>
                  <a:srgbClr val="FF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/>
              <p:cNvCxnSpPr/>
              <p:nvPr/>
            </p:nvCxnSpPr>
            <p:spPr>
              <a:xfrm>
                <a:off x="5632903" y="9584324"/>
                <a:ext cx="0" cy="216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9"/>
              <p:cNvCxnSpPr/>
              <p:nvPr/>
            </p:nvCxnSpPr>
            <p:spPr>
              <a:xfrm flipH="1">
                <a:off x="5632903" y="5647582"/>
                <a:ext cx="1" cy="1807863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2" name="グループ化 61"/>
            <p:cNvGrpSpPr/>
            <p:nvPr/>
          </p:nvGrpSpPr>
          <p:grpSpPr>
            <a:xfrm>
              <a:off x="4802066" y="1045268"/>
              <a:ext cx="2040943" cy="8823861"/>
              <a:chOff x="5744173" y="1045268"/>
              <a:chExt cx="2040943" cy="8823861"/>
            </a:xfrm>
          </p:grpSpPr>
          <p:sp>
            <p:nvSpPr>
              <p:cNvPr id="16" name="テキスト ボックス 15"/>
              <p:cNvSpPr txBox="1"/>
              <p:nvPr/>
            </p:nvSpPr>
            <p:spPr>
              <a:xfrm>
                <a:off x="5744173" y="1045268"/>
                <a:ext cx="156805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200" dirty="0" smtClean="0"/>
                  <a:t>Clade</a:t>
                </a:r>
                <a:r>
                  <a:rPr kumimoji="1" lang="ja-JP" altLang="en-US" sz="1200" dirty="0" smtClean="0"/>
                  <a:t> </a:t>
                </a:r>
                <a:r>
                  <a:rPr kumimoji="1" lang="en-US" altLang="ja-JP" sz="1200" dirty="0" smtClean="0"/>
                  <a:t>B = </a:t>
                </a:r>
                <a:r>
                  <a:rPr kumimoji="1" lang="ja-JP" altLang="en-US" sz="1200" dirty="0" smtClean="0"/>
                  <a:t>南日本集団</a:t>
                </a:r>
                <a:endParaRPr kumimoji="1" lang="ja-JP" altLang="en-US" sz="1200" dirty="0"/>
              </a:p>
            </p:txBody>
          </p:sp>
          <p:sp>
            <p:nvSpPr>
              <p:cNvPr id="54" name="テキスト ボックス 53"/>
              <p:cNvSpPr txBox="1"/>
              <p:nvPr/>
            </p:nvSpPr>
            <p:spPr>
              <a:xfrm>
                <a:off x="5744173" y="6413013"/>
                <a:ext cx="157447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200" dirty="0" smtClean="0"/>
                  <a:t>Clade</a:t>
                </a:r>
                <a:r>
                  <a:rPr kumimoji="1" lang="ja-JP" altLang="en-US" sz="1200" dirty="0" smtClean="0"/>
                  <a:t> </a:t>
                </a:r>
                <a:r>
                  <a:rPr kumimoji="1" lang="en-US" altLang="ja-JP" sz="1200" dirty="0" smtClean="0"/>
                  <a:t>A = </a:t>
                </a:r>
                <a:r>
                  <a:rPr kumimoji="1" lang="ja-JP" altLang="en-US" sz="1200" dirty="0" smtClean="0"/>
                  <a:t>北日本集団</a:t>
                </a:r>
                <a:endParaRPr kumimoji="1" lang="ja-JP" altLang="en-US" sz="1200" dirty="0"/>
              </a:p>
            </p:txBody>
          </p:sp>
          <p:sp>
            <p:nvSpPr>
              <p:cNvPr id="56" name="テキスト ボックス 55"/>
              <p:cNvSpPr txBox="1"/>
              <p:nvPr/>
            </p:nvSpPr>
            <p:spPr>
              <a:xfrm>
                <a:off x="5744173" y="5468735"/>
                <a:ext cx="202811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200" dirty="0" smtClean="0"/>
                  <a:t>Clade</a:t>
                </a:r>
                <a:r>
                  <a:rPr kumimoji="1" lang="ja-JP" altLang="en-US" sz="1200" dirty="0" smtClean="0"/>
                  <a:t> </a:t>
                </a:r>
                <a:r>
                  <a:rPr kumimoji="1" lang="en-US" altLang="ja-JP" sz="1200" dirty="0" smtClean="0"/>
                  <a:t>C = </a:t>
                </a:r>
                <a:r>
                  <a:rPr kumimoji="1" lang="ja-JP" altLang="en-US" sz="1200" dirty="0" smtClean="0"/>
                  <a:t>南日本集団の一部</a:t>
                </a:r>
                <a:endParaRPr kumimoji="1" lang="ja-JP" altLang="en-US" sz="1200" dirty="0"/>
              </a:p>
            </p:txBody>
          </p:sp>
          <p:sp>
            <p:nvSpPr>
              <p:cNvPr id="57" name="テキスト ボックス 56"/>
              <p:cNvSpPr txBox="1"/>
              <p:nvPr/>
            </p:nvSpPr>
            <p:spPr>
              <a:xfrm>
                <a:off x="5744173" y="7752247"/>
                <a:ext cx="156004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200" dirty="0" smtClean="0"/>
                  <a:t>Clade</a:t>
                </a:r>
                <a:r>
                  <a:rPr kumimoji="1" lang="ja-JP" altLang="en-US" sz="1200" dirty="0" smtClean="0"/>
                  <a:t> </a:t>
                </a:r>
                <a:r>
                  <a:rPr kumimoji="1" lang="en-US" altLang="ja-JP" sz="1200" dirty="0" smtClean="0"/>
                  <a:t>E = </a:t>
                </a:r>
                <a:r>
                  <a:rPr kumimoji="1" lang="ja-JP" altLang="en-US" sz="1200" dirty="0" smtClean="0"/>
                  <a:t>東韓国集団</a:t>
                </a:r>
                <a:endParaRPr kumimoji="1" lang="ja-JP" altLang="en-US" sz="1200" dirty="0"/>
              </a:p>
            </p:txBody>
          </p:sp>
          <p:sp>
            <p:nvSpPr>
              <p:cNvPr id="59" name="テキスト ボックス 58"/>
              <p:cNvSpPr txBox="1"/>
              <p:nvPr/>
            </p:nvSpPr>
            <p:spPr>
              <a:xfrm>
                <a:off x="5744173" y="8835193"/>
                <a:ext cx="204094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200" dirty="0" smtClean="0"/>
                  <a:t>Clade</a:t>
                </a:r>
                <a:r>
                  <a:rPr kumimoji="1" lang="ja-JP" altLang="en-US" sz="1200" dirty="0" smtClean="0"/>
                  <a:t> </a:t>
                </a:r>
                <a:r>
                  <a:rPr kumimoji="1" lang="en-US" altLang="ja-JP" sz="1200" dirty="0" smtClean="0"/>
                  <a:t>D = </a:t>
                </a:r>
                <a:r>
                  <a:rPr kumimoji="1" lang="ja-JP" altLang="en-US" sz="1200" dirty="0" smtClean="0"/>
                  <a:t>中国・西韓国集団</a:t>
                </a:r>
                <a:endParaRPr kumimoji="1" lang="ja-JP" altLang="en-US" sz="1200" dirty="0"/>
              </a:p>
            </p:txBody>
          </p:sp>
          <p:sp>
            <p:nvSpPr>
              <p:cNvPr id="61" name="テキスト ボックス 60"/>
              <p:cNvSpPr txBox="1"/>
              <p:nvPr/>
            </p:nvSpPr>
            <p:spPr>
              <a:xfrm>
                <a:off x="5744173" y="9592130"/>
                <a:ext cx="64633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1200" dirty="0" smtClean="0"/>
                  <a:t>近縁種</a:t>
                </a:r>
                <a:endParaRPr kumimoji="1" lang="ja-JP" altLang="en-US" sz="1200" dirty="0"/>
              </a:p>
            </p:txBody>
          </p:sp>
        </p:grpSp>
      </p:grpSp>
      <p:sp>
        <p:nvSpPr>
          <p:cNvPr id="10" name="テキスト ボックス 9"/>
          <p:cNvSpPr txBox="1"/>
          <p:nvPr/>
        </p:nvSpPr>
        <p:spPr>
          <a:xfrm>
            <a:off x="329050" y="540505"/>
            <a:ext cx="26708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図１</a:t>
            </a:r>
            <a:r>
              <a:rPr kumimoji="1" lang="en-US" altLang="ja-JP" sz="1400" dirty="0" smtClean="0"/>
              <a:t>.</a:t>
            </a:r>
          </a:p>
          <a:p>
            <a:r>
              <a:rPr kumimoji="1" lang="ja-JP" altLang="en-US" sz="1400" dirty="0" smtClean="0"/>
              <a:t>日本近隣の</a:t>
            </a:r>
            <a:r>
              <a:rPr kumimoji="1" lang="ja-JP" altLang="en-US" sz="1400" dirty="0" smtClean="0"/>
              <a:t>メダカ全体</a:t>
            </a:r>
            <a:r>
              <a:rPr kumimoji="1" lang="ja-JP" altLang="en-US" sz="1400" dirty="0"/>
              <a:t>で</a:t>
            </a:r>
            <a:r>
              <a:rPr kumimoji="1" lang="ja-JP" altLang="en-US" sz="1400" dirty="0" smtClean="0"/>
              <a:t>の</a:t>
            </a:r>
            <a:r>
              <a:rPr kumimoji="1" lang="ja-JP" altLang="en-US" sz="1400" dirty="0" smtClean="0"/>
              <a:t>系統樹における</a:t>
            </a:r>
            <a:r>
              <a:rPr lang="ja-JP" altLang="ja-JP" sz="1400" dirty="0" smtClean="0"/>
              <a:t>石原</a:t>
            </a:r>
            <a:r>
              <a:rPr lang="ja-JP" altLang="ja-JP" sz="1400" dirty="0"/>
              <a:t>緑地</a:t>
            </a:r>
            <a:r>
              <a:rPr lang="ja-JP" altLang="ja-JP" sz="1400" dirty="0" smtClean="0"/>
              <a:t>個体群</a:t>
            </a:r>
            <a:r>
              <a:rPr lang="ja-JP" altLang="en-US" sz="1400" dirty="0" smtClean="0"/>
              <a:t>の遺伝的位置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99746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07504" y="477077"/>
            <a:ext cx="43454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図２</a:t>
            </a:r>
            <a:r>
              <a:rPr kumimoji="1" lang="en-US" altLang="ja-JP" sz="1400" dirty="0" smtClean="0"/>
              <a:t>.</a:t>
            </a:r>
            <a:endParaRPr kumimoji="1" lang="en-US" altLang="ja-JP" sz="1400" dirty="0" smtClean="0"/>
          </a:p>
          <a:p>
            <a:r>
              <a:rPr kumimoji="1" lang="ja-JP" altLang="en-US" sz="1400" dirty="0" smtClean="0"/>
              <a:t>南日本集団メダカの</a:t>
            </a:r>
            <a:r>
              <a:rPr kumimoji="1" lang="ja-JP" altLang="en-US" sz="1400" dirty="0" smtClean="0"/>
              <a:t>系統樹における</a:t>
            </a:r>
            <a:r>
              <a:rPr lang="ja-JP" altLang="ja-JP" sz="1400" dirty="0" smtClean="0"/>
              <a:t>石原</a:t>
            </a:r>
            <a:r>
              <a:rPr lang="ja-JP" altLang="ja-JP" sz="1400" dirty="0"/>
              <a:t>緑地</a:t>
            </a:r>
            <a:r>
              <a:rPr lang="ja-JP" altLang="ja-JP" sz="1400" dirty="0" smtClean="0"/>
              <a:t>個体群</a:t>
            </a:r>
            <a:r>
              <a:rPr lang="ja-JP" altLang="en-US" sz="1400" dirty="0" smtClean="0"/>
              <a:t>の遺伝的位置</a:t>
            </a:r>
            <a:endParaRPr kumimoji="1" lang="ja-JP" altLang="en-US" sz="1400" dirty="0"/>
          </a:p>
        </p:txBody>
      </p:sp>
      <p:grpSp>
        <p:nvGrpSpPr>
          <p:cNvPr id="42" name="グループ化 41"/>
          <p:cNvGrpSpPr/>
          <p:nvPr/>
        </p:nvGrpSpPr>
        <p:grpSpPr>
          <a:xfrm>
            <a:off x="864142" y="1431184"/>
            <a:ext cx="4652637" cy="6320589"/>
            <a:chOff x="796233" y="1431184"/>
            <a:chExt cx="4652637" cy="6320589"/>
          </a:xfrm>
        </p:grpSpPr>
        <p:grpSp>
          <p:nvGrpSpPr>
            <p:cNvPr id="40" name="グループ化 39"/>
            <p:cNvGrpSpPr/>
            <p:nvPr/>
          </p:nvGrpSpPr>
          <p:grpSpPr>
            <a:xfrm>
              <a:off x="4831349" y="1471749"/>
              <a:ext cx="617521" cy="6189608"/>
              <a:chOff x="4831349" y="1471749"/>
              <a:chExt cx="617521" cy="6189608"/>
            </a:xfrm>
          </p:grpSpPr>
          <p:sp>
            <p:nvSpPr>
              <p:cNvPr id="6" name="テキスト ボックス 5"/>
              <p:cNvSpPr txBox="1"/>
              <p:nvPr/>
            </p:nvSpPr>
            <p:spPr>
              <a:xfrm>
                <a:off x="4883587" y="3831924"/>
                <a:ext cx="51398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dirty="0" smtClean="0"/>
                  <a:t>BVII</a:t>
                </a:r>
                <a:endParaRPr kumimoji="1" lang="ja-JP" altLang="en-US" sz="1600" dirty="0"/>
              </a:p>
            </p:txBody>
          </p:sp>
          <p:sp>
            <p:nvSpPr>
              <p:cNvPr id="8" name="テキスト ボックス 7"/>
              <p:cNvSpPr txBox="1"/>
              <p:nvPr/>
            </p:nvSpPr>
            <p:spPr>
              <a:xfrm>
                <a:off x="4883587" y="2077139"/>
                <a:ext cx="34817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dirty="0" smtClean="0"/>
                  <a:t>BI</a:t>
                </a:r>
                <a:endParaRPr kumimoji="1" lang="ja-JP" altLang="en-US" sz="1600" dirty="0"/>
              </a:p>
            </p:txBody>
          </p:sp>
          <p:sp>
            <p:nvSpPr>
              <p:cNvPr id="9" name="テキスト ボックス 8"/>
              <p:cNvSpPr txBox="1"/>
              <p:nvPr/>
            </p:nvSpPr>
            <p:spPr>
              <a:xfrm>
                <a:off x="4883587" y="1528421"/>
                <a:ext cx="39946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dirty="0" smtClean="0"/>
                  <a:t>BII</a:t>
                </a:r>
                <a:endParaRPr kumimoji="1" lang="ja-JP" altLang="en-US" sz="1600" dirty="0"/>
              </a:p>
            </p:txBody>
          </p:sp>
          <p:sp>
            <p:nvSpPr>
              <p:cNvPr id="10" name="テキスト ボックス 9"/>
              <p:cNvSpPr txBox="1"/>
              <p:nvPr/>
            </p:nvSpPr>
            <p:spPr>
              <a:xfrm>
                <a:off x="4883587" y="2401665"/>
                <a:ext cx="45076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dirty="0" smtClean="0"/>
                  <a:t>BIII</a:t>
                </a:r>
                <a:endParaRPr kumimoji="1" lang="ja-JP" altLang="en-US" sz="1600" dirty="0"/>
              </a:p>
            </p:txBody>
          </p:sp>
          <p:sp>
            <p:nvSpPr>
              <p:cNvPr id="11" name="テキスト ボックス 10"/>
              <p:cNvSpPr txBox="1"/>
              <p:nvPr/>
            </p:nvSpPr>
            <p:spPr>
              <a:xfrm>
                <a:off x="4883587" y="2662291"/>
                <a:ext cx="4651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dirty="0" smtClean="0"/>
                  <a:t>BIV</a:t>
                </a:r>
                <a:endParaRPr kumimoji="1" lang="ja-JP" altLang="en-US" sz="1600" dirty="0"/>
              </a:p>
            </p:txBody>
          </p:sp>
          <p:sp>
            <p:nvSpPr>
              <p:cNvPr id="12" name="テキスト ボックス 11"/>
              <p:cNvSpPr txBox="1"/>
              <p:nvPr/>
            </p:nvSpPr>
            <p:spPr>
              <a:xfrm>
                <a:off x="4883587" y="2883233"/>
                <a:ext cx="41139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dirty="0" smtClean="0"/>
                  <a:t>BV</a:t>
                </a:r>
                <a:endParaRPr kumimoji="1" lang="ja-JP" altLang="en-US" sz="1600" dirty="0"/>
              </a:p>
            </p:txBody>
          </p:sp>
          <p:sp>
            <p:nvSpPr>
              <p:cNvPr id="13" name="テキスト ボックス 12"/>
              <p:cNvSpPr txBox="1"/>
              <p:nvPr/>
            </p:nvSpPr>
            <p:spPr>
              <a:xfrm>
                <a:off x="4883587" y="3078609"/>
                <a:ext cx="46269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dirty="0" smtClean="0"/>
                  <a:t>BVI</a:t>
                </a:r>
                <a:endParaRPr kumimoji="1" lang="ja-JP" altLang="en-US" sz="1600" dirty="0"/>
              </a:p>
            </p:txBody>
          </p:sp>
          <p:sp>
            <p:nvSpPr>
              <p:cNvPr id="22" name="テキスト ボックス 21"/>
              <p:cNvSpPr txBox="1"/>
              <p:nvPr/>
            </p:nvSpPr>
            <p:spPr>
              <a:xfrm>
                <a:off x="4883587" y="3310792"/>
                <a:ext cx="56528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dirty="0" smtClean="0"/>
                  <a:t>BVIII</a:t>
                </a:r>
                <a:endParaRPr kumimoji="1" lang="ja-JP" altLang="en-US" sz="1600" dirty="0"/>
              </a:p>
            </p:txBody>
          </p:sp>
          <p:sp>
            <p:nvSpPr>
              <p:cNvPr id="25" name="テキスト ボックス 24"/>
              <p:cNvSpPr txBox="1"/>
              <p:nvPr/>
            </p:nvSpPr>
            <p:spPr>
              <a:xfrm>
                <a:off x="4883587" y="5126830"/>
                <a:ext cx="45397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dirty="0" smtClean="0"/>
                  <a:t>BIX</a:t>
                </a:r>
                <a:endParaRPr kumimoji="1" lang="ja-JP" altLang="en-US" sz="1600" dirty="0"/>
              </a:p>
            </p:txBody>
          </p:sp>
          <p:sp>
            <p:nvSpPr>
              <p:cNvPr id="27" name="テキスト ボックス 26"/>
              <p:cNvSpPr txBox="1"/>
              <p:nvPr/>
            </p:nvSpPr>
            <p:spPr>
              <a:xfrm>
                <a:off x="4883587" y="6084577"/>
                <a:ext cx="39825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dirty="0" smtClean="0"/>
                  <a:t>BX</a:t>
                </a:r>
                <a:endParaRPr kumimoji="1" lang="ja-JP" altLang="en-US" sz="1600" dirty="0"/>
              </a:p>
            </p:txBody>
          </p:sp>
          <p:sp>
            <p:nvSpPr>
              <p:cNvPr id="29" name="テキスト ボックス 28"/>
              <p:cNvSpPr txBox="1"/>
              <p:nvPr/>
            </p:nvSpPr>
            <p:spPr>
              <a:xfrm>
                <a:off x="4883587" y="6855521"/>
                <a:ext cx="44954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dirty="0" smtClean="0"/>
                  <a:t>BXI</a:t>
                </a:r>
                <a:endParaRPr kumimoji="1" lang="ja-JP" altLang="en-US" sz="1600" dirty="0"/>
              </a:p>
            </p:txBody>
          </p:sp>
          <p:grpSp>
            <p:nvGrpSpPr>
              <p:cNvPr id="39" name="グループ化 38"/>
              <p:cNvGrpSpPr/>
              <p:nvPr/>
            </p:nvGrpSpPr>
            <p:grpSpPr>
              <a:xfrm>
                <a:off x="4831349" y="1471749"/>
                <a:ext cx="10306" cy="6114910"/>
                <a:chOff x="4831349" y="1471749"/>
                <a:chExt cx="10306" cy="6114910"/>
              </a:xfrm>
            </p:grpSpPr>
            <p:cxnSp>
              <p:nvCxnSpPr>
                <p:cNvPr id="7" name="直線コネクタ 6"/>
                <p:cNvCxnSpPr/>
                <p:nvPr/>
              </p:nvCxnSpPr>
              <p:spPr>
                <a:xfrm>
                  <a:off x="4831349" y="3590742"/>
                  <a:ext cx="0" cy="129600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直線コネクタ 14"/>
                <p:cNvCxnSpPr/>
                <p:nvPr/>
              </p:nvCxnSpPr>
              <p:spPr>
                <a:xfrm>
                  <a:off x="4831349" y="2593515"/>
                  <a:ext cx="0" cy="128085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直線コネクタ 15"/>
                <p:cNvCxnSpPr/>
                <p:nvPr/>
              </p:nvCxnSpPr>
              <p:spPr>
                <a:xfrm flipH="1">
                  <a:off x="4831349" y="1471749"/>
                  <a:ext cx="10306" cy="586789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直線コネクタ 16"/>
                <p:cNvCxnSpPr/>
                <p:nvPr/>
              </p:nvCxnSpPr>
              <p:spPr>
                <a:xfrm>
                  <a:off x="4831349" y="2089075"/>
                  <a:ext cx="0" cy="476822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直線コネクタ 17"/>
                <p:cNvCxnSpPr/>
                <p:nvPr/>
              </p:nvCxnSpPr>
              <p:spPr>
                <a:xfrm>
                  <a:off x="4831349" y="2754862"/>
                  <a:ext cx="0" cy="224474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直線コネクタ 18"/>
                <p:cNvCxnSpPr/>
                <p:nvPr/>
              </p:nvCxnSpPr>
              <p:spPr>
                <a:xfrm>
                  <a:off x="4831349" y="3011527"/>
                  <a:ext cx="0" cy="149281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線コネクタ 19"/>
                <p:cNvCxnSpPr/>
                <p:nvPr/>
              </p:nvCxnSpPr>
              <p:spPr>
                <a:xfrm>
                  <a:off x="4831349" y="3186762"/>
                  <a:ext cx="0" cy="23400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直線コネクタ 20"/>
                <p:cNvCxnSpPr/>
                <p:nvPr/>
              </p:nvCxnSpPr>
              <p:spPr>
                <a:xfrm>
                  <a:off x="4831349" y="3442914"/>
                  <a:ext cx="0" cy="133447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線コネクタ 22"/>
                <p:cNvCxnSpPr/>
                <p:nvPr/>
              </p:nvCxnSpPr>
              <p:spPr>
                <a:xfrm>
                  <a:off x="4831349" y="4922963"/>
                  <a:ext cx="0" cy="97200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直線コネクタ 23"/>
                <p:cNvCxnSpPr/>
                <p:nvPr/>
              </p:nvCxnSpPr>
              <p:spPr>
                <a:xfrm flipH="1">
                  <a:off x="4831349" y="5931183"/>
                  <a:ext cx="1983" cy="72000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線コネクタ 25"/>
                <p:cNvCxnSpPr/>
                <p:nvPr/>
              </p:nvCxnSpPr>
              <p:spPr>
                <a:xfrm>
                  <a:off x="4831349" y="6675228"/>
                  <a:ext cx="0" cy="72000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直線コネクタ 29"/>
                <p:cNvCxnSpPr/>
                <p:nvPr/>
              </p:nvCxnSpPr>
              <p:spPr>
                <a:xfrm>
                  <a:off x="4831349" y="7428280"/>
                  <a:ext cx="0" cy="158379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1" name="テキスト ボックス 30"/>
              <p:cNvSpPr txBox="1"/>
              <p:nvPr/>
            </p:nvSpPr>
            <p:spPr>
              <a:xfrm>
                <a:off x="4883587" y="7322803"/>
                <a:ext cx="29367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dirty="0" smtClean="0"/>
                  <a:t>C</a:t>
                </a:r>
                <a:endParaRPr kumimoji="1" lang="ja-JP" altLang="en-US" sz="1600" dirty="0"/>
              </a:p>
            </p:txBody>
          </p:sp>
        </p:grpSp>
        <p:grpSp>
          <p:nvGrpSpPr>
            <p:cNvPr id="41" name="グループ化 40"/>
            <p:cNvGrpSpPr/>
            <p:nvPr/>
          </p:nvGrpSpPr>
          <p:grpSpPr>
            <a:xfrm>
              <a:off x="796233" y="1431184"/>
              <a:ext cx="3973853" cy="6320589"/>
              <a:chOff x="796233" y="1431184"/>
              <a:chExt cx="3973853" cy="6320589"/>
            </a:xfrm>
          </p:grpSpPr>
          <p:pic>
            <p:nvPicPr>
              <p:cNvPr id="4" name="図 3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6233" y="1431184"/>
                <a:ext cx="3973853" cy="6320589"/>
              </a:xfrm>
              <a:prstGeom prst="rect">
                <a:avLst/>
              </a:prstGeom>
            </p:spPr>
          </p:pic>
          <p:sp>
            <p:nvSpPr>
              <p:cNvPr id="32" name="正方形/長方形 31"/>
              <p:cNvSpPr/>
              <p:nvPr/>
            </p:nvSpPr>
            <p:spPr>
              <a:xfrm>
                <a:off x="2059912" y="3773156"/>
                <a:ext cx="316523" cy="6029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正方形/長方形 32"/>
              <p:cNvSpPr/>
              <p:nvPr/>
            </p:nvSpPr>
            <p:spPr>
              <a:xfrm>
                <a:off x="2024743" y="3858519"/>
                <a:ext cx="316523" cy="60290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5649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263" y="2022676"/>
            <a:ext cx="4489887" cy="3358950"/>
          </a:xfrm>
          <a:prstGeom prst="rect">
            <a:avLst/>
          </a:prstGeom>
        </p:spPr>
      </p:pic>
      <p:pic>
        <p:nvPicPr>
          <p:cNvPr id="6" name="Picture 2" descr="tayousei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3271" y="5278983"/>
            <a:ext cx="3034590" cy="4177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639519" y="6665144"/>
            <a:ext cx="55702" cy="5802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mtClean="0">
              <a:solidFill>
                <a:srgbClr val="000000"/>
              </a:solidFill>
            </a:endParaRPr>
          </a:p>
        </p:txBody>
      </p:sp>
      <p:sp>
        <p:nvSpPr>
          <p:cNvPr id="73" name="Rectangle 3"/>
          <p:cNvSpPr>
            <a:spLocks noChangeArrowheads="1"/>
          </p:cNvSpPr>
          <p:nvPr/>
        </p:nvSpPr>
        <p:spPr bwMode="auto">
          <a:xfrm>
            <a:off x="3577222" y="7978450"/>
            <a:ext cx="55702" cy="5802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mtClean="0">
              <a:solidFill>
                <a:srgbClr val="000000"/>
              </a:solidFill>
            </a:endParaRPr>
          </a:p>
        </p:txBody>
      </p:sp>
      <p:sp>
        <p:nvSpPr>
          <p:cNvPr id="77" name="Rectangle 3"/>
          <p:cNvSpPr>
            <a:spLocks noChangeArrowheads="1"/>
          </p:cNvSpPr>
          <p:nvPr/>
        </p:nvSpPr>
        <p:spPr bwMode="auto">
          <a:xfrm>
            <a:off x="3641754" y="7920425"/>
            <a:ext cx="55702" cy="5802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mtClean="0">
              <a:solidFill>
                <a:srgbClr val="000000"/>
              </a:solidFill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1621848" y="6611288"/>
            <a:ext cx="93769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 err="1" smtClean="0"/>
              <a:t>B22_Hikone</a:t>
            </a:r>
            <a:endParaRPr kumimoji="1" lang="ja-JP" altLang="en-US" sz="1200" dirty="0"/>
          </a:p>
        </p:txBody>
      </p:sp>
      <p:cxnSp>
        <p:nvCxnSpPr>
          <p:cNvPr id="79" name="直線矢印コネクタ 78"/>
          <p:cNvCxnSpPr/>
          <p:nvPr/>
        </p:nvCxnSpPr>
        <p:spPr>
          <a:xfrm flipH="1" flipV="1">
            <a:off x="2493107" y="6846801"/>
            <a:ext cx="1143637" cy="1073626"/>
          </a:xfrm>
          <a:prstGeom prst="straightConnector1">
            <a:avLst/>
          </a:prstGeom>
          <a:ln>
            <a:solidFill>
              <a:srgbClr val="66FF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3"/>
          <p:cNvSpPr>
            <a:spLocks noChangeArrowheads="1"/>
          </p:cNvSpPr>
          <p:nvPr/>
        </p:nvSpPr>
        <p:spPr bwMode="auto">
          <a:xfrm>
            <a:off x="3359978" y="8062286"/>
            <a:ext cx="55702" cy="5802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mtClean="0">
              <a:solidFill>
                <a:srgbClr val="000000"/>
              </a:solidFill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1254999" y="7561844"/>
            <a:ext cx="98296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 err="1" smtClean="0"/>
              <a:t>B9_Himeji_1</a:t>
            </a:r>
            <a:endParaRPr kumimoji="1" lang="ja-JP" altLang="en-US" sz="1200" dirty="0"/>
          </a:p>
        </p:txBody>
      </p:sp>
      <p:cxnSp>
        <p:nvCxnSpPr>
          <p:cNvPr id="82" name="直線矢印コネクタ 81"/>
          <p:cNvCxnSpPr/>
          <p:nvPr/>
        </p:nvCxnSpPr>
        <p:spPr>
          <a:xfrm flipH="1" flipV="1">
            <a:off x="2281900" y="7712811"/>
            <a:ext cx="1080657" cy="369905"/>
          </a:xfrm>
          <a:prstGeom prst="straightConnector1">
            <a:avLst/>
          </a:prstGeom>
          <a:ln>
            <a:solidFill>
              <a:srgbClr val="66FF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3"/>
          <p:cNvSpPr>
            <a:spLocks noChangeArrowheads="1"/>
          </p:cNvSpPr>
          <p:nvPr/>
        </p:nvSpPr>
        <p:spPr bwMode="auto">
          <a:xfrm>
            <a:off x="3720049" y="7920424"/>
            <a:ext cx="55702" cy="5802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mtClean="0">
              <a:solidFill>
                <a:srgbClr val="000000"/>
              </a:solidFill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3185818" y="8784073"/>
            <a:ext cx="96757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 err="1" smtClean="0"/>
              <a:t>B45_Nagoya</a:t>
            </a:r>
            <a:endParaRPr kumimoji="1" lang="ja-JP" altLang="en-US" sz="1200" dirty="0"/>
          </a:p>
        </p:txBody>
      </p:sp>
      <p:cxnSp>
        <p:nvCxnSpPr>
          <p:cNvPr id="86" name="直線矢印コネクタ 85"/>
          <p:cNvCxnSpPr/>
          <p:nvPr/>
        </p:nvCxnSpPr>
        <p:spPr>
          <a:xfrm flipH="1">
            <a:off x="3571871" y="7983856"/>
            <a:ext cx="155838" cy="858313"/>
          </a:xfrm>
          <a:prstGeom prst="straightConnector1">
            <a:avLst/>
          </a:prstGeom>
          <a:ln>
            <a:solidFill>
              <a:srgbClr val="66FF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 3"/>
          <p:cNvSpPr>
            <a:spLocks noChangeArrowheads="1"/>
          </p:cNvSpPr>
          <p:nvPr/>
        </p:nvSpPr>
        <p:spPr bwMode="auto">
          <a:xfrm>
            <a:off x="3215237" y="8085983"/>
            <a:ext cx="55702" cy="5802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mtClean="0">
              <a:solidFill>
                <a:srgbClr val="000000"/>
              </a:solidFill>
            </a:endParaRP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1549480" y="7779384"/>
            <a:ext cx="77546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 err="1" smtClean="0"/>
              <a:t>B1a_Seto</a:t>
            </a:r>
            <a:endParaRPr kumimoji="1" lang="ja-JP" altLang="en-US" sz="1200" dirty="0"/>
          </a:p>
        </p:txBody>
      </p:sp>
      <p:cxnSp>
        <p:nvCxnSpPr>
          <p:cNvPr id="91" name="直線矢印コネクタ 90"/>
          <p:cNvCxnSpPr/>
          <p:nvPr/>
        </p:nvCxnSpPr>
        <p:spPr>
          <a:xfrm flipH="1" flipV="1">
            <a:off x="2273698" y="7934771"/>
            <a:ext cx="938135" cy="160647"/>
          </a:xfrm>
          <a:prstGeom prst="straightConnector1">
            <a:avLst/>
          </a:prstGeom>
          <a:ln>
            <a:solidFill>
              <a:srgbClr val="66FF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3"/>
          <p:cNvSpPr>
            <a:spLocks noChangeArrowheads="1"/>
          </p:cNvSpPr>
          <p:nvPr/>
        </p:nvSpPr>
        <p:spPr bwMode="auto">
          <a:xfrm>
            <a:off x="3486049" y="8137570"/>
            <a:ext cx="55702" cy="5802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mtClean="0">
              <a:solidFill>
                <a:srgbClr val="000000"/>
              </a:solidFill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1471537" y="8036524"/>
            <a:ext cx="76097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 err="1" smtClean="0"/>
              <a:t>B6_Izumi</a:t>
            </a:r>
            <a:endParaRPr kumimoji="1" lang="ja-JP" altLang="en-US" sz="1200" dirty="0"/>
          </a:p>
        </p:txBody>
      </p:sp>
      <p:cxnSp>
        <p:nvCxnSpPr>
          <p:cNvPr id="98" name="直線矢印コネクタ 97"/>
          <p:cNvCxnSpPr/>
          <p:nvPr/>
        </p:nvCxnSpPr>
        <p:spPr>
          <a:xfrm flipH="1">
            <a:off x="2174532" y="8166307"/>
            <a:ext cx="1308300" cy="17434"/>
          </a:xfrm>
          <a:prstGeom prst="straightConnector1">
            <a:avLst/>
          </a:prstGeom>
          <a:ln>
            <a:solidFill>
              <a:srgbClr val="66FF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Rectangle 3"/>
          <p:cNvSpPr>
            <a:spLocks noChangeArrowheads="1"/>
          </p:cNvSpPr>
          <p:nvPr/>
        </p:nvSpPr>
        <p:spPr bwMode="auto">
          <a:xfrm>
            <a:off x="3433598" y="8015094"/>
            <a:ext cx="55702" cy="5802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mtClean="0">
              <a:solidFill>
                <a:srgbClr val="000000"/>
              </a:solidFill>
            </a:endParaRPr>
          </a:p>
        </p:txBody>
      </p:sp>
      <p:sp>
        <p:nvSpPr>
          <p:cNvPr id="107" name="テキスト ボックス 106"/>
          <p:cNvSpPr txBox="1"/>
          <p:nvPr/>
        </p:nvSpPr>
        <p:spPr>
          <a:xfrm>
            <a:off x="1402907" y="7284076"/>
            <a:ext cx="95327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 err="1" smtClean="0"/>
              <a:t>B39_Tannan</a:t>
            </a:r>
            <a:endParaRPr kumimoji="1" lang="ja-JP" altLang="en-US" sz="1200" dirty="0"/>
          </a:p>
        </p:txBody>
      </p:sp>
      <p:cxnSp>
        <p:nvCxnSpPr>
          <p:cNvPr id="110" name="直線矢印コネクタ 109"/>
          <p:cNvCxnSpPr/>
          <p:nvPr/>
        </p:nvCxnSpPr>
        <p:spPr>
          <a:xfrm flipH="1" flipV="1">
            <a:off x="2324949" y="7436944"/>
            <a:ext cx="1103418" cy="592511"/>
          </a:xfrm>
          <a:prstGeom prst="straightConnector1">
            <a:avLst/>
          </a:prstGeom>
          <a:ln>
            <a:solidFill>
              <a:srgbClr val="66FF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テキスト ボックス 73"/>
          <p:cNvSpPr txBox="1"/>
          <p:nvPr/>
        </p:nvSpPr>
        <p:spPr>
          <a:xfrm>
            <a:off x="1440544" y="6829340"/>
            <a:ext cx="89691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 err="1" smtClean="0"/>
              <a:t>B22_Katata</a:t>
            </a:r>
            <a:endParaRPr kumimoji="1" lang="ja-JP" altLang="en-US" sz="1200" dirty="0"/>
          </a:p>
        </p:txBody>
      </p:sp>
      <p:cxnSp>
        <p:nvCxnSpPr>
          <p:cNvPr id="76" name="直線矢印コネクタ 75"/>
          <p:cNvCxnSpPr/>
          <p:nvPr/>
        </p:nvCxnSpPr>
        <p:spPr>
          <a:xfrm flipH="1" flipV="1">
            <a:off x="2333151" y="7031193"/>
            <a:ext cx="1264663" cy="956466"/>
          </a:xfrm>
          <a:prstGeom prst="straightConnector1">
            <a:avLst/>
          </a:prstGeom>
          <a:ln>
            <a:solidFill>
              <a:srgbClr val="66FF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Rectangle 3"/>
          <p:cNvSpPr>
            <a:spLocks noChangeArrowheads="1"/>
          </p:cNvSpPr>
          <p:nvPr/>
        </p:nvSpPr>
        <p:spPr bwMode="auto">
          <a:xfrm>
            <a:off x="3480665" y="7955913"/>
            <a:ext cx="55702" cy="5802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mtClean="0">
              <a:solidFill>
                <a:srgbClr val="000000"/>
              </a:solidFill>
            </a:endParaRPr>
          </a:p>
        </p:txBody>
      </p:sp>
      <p:sp>
        <p:nvSpPr>
          <p:cNvPr id="113" name="テキスト ボックス 112"/>
          <p:cNvSpPr txBox="1"/>
          <p:nvPr/>
        </p:nvSpPr>
        <p:spPr>
          <a:xfrm>
            <a:off x="1359391" y="7036265"/>
            <a:ext cx="87312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 err="1" smtClean="0"/>
              <a:t>B38_Tanba</a:t>
            </a:r>
            <a:endParaRPr kumimoji="1" lang="ja-JP" altLang="en-US" sz="1200" dirty="0"/>
          </a:p>
        </p:txBody>
      </p:sp>
      <p:cxnSp>
        <p:nvCxnSpPr>
          <p:cNvPr id="116" name="直線矢印コネクタ 115"/>
          <p:cNvCxnSpPr/>
          <p:nvPr/>
        </p:nvCxnSpPr>
        <p:spPr>
          <a:xfrm flipH="1" flipV="1">
            <a:off x="2203868" y="7192952"/>
            <a:ext cx="1285433" cy="776520"/>
          </a:xfrm>
          <a:prstGeom prst="straightConnector1">
            <a:avLst/>
          </a:prstGeom>
          <a:ln>
            <a:solidFill>
              <a:srgbClr val="66FF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Rectangle 3"/>
          <p:cNvSpPr>
            <a:spLocks noChangeArrowheads="1"/>
          </p:cNvSpPr>
          <p:nvPr/>
        </p:nvSpPr>
        <p:spPr bwMode="auto">
          <a:xfrm>
            <a:off x="3489300" y="8364754"/>
            <a:ext cx="55702" cy="5802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mtClean="0">
              <a:solidFill>
                <a:srgbClr val="000000"/>
              </a:solidFill>
            </a:endParaRPr>
          </a:p>
        </p:txBody>
      </p:sp>
      <p:sp>
        <p:nvSpPr>
          <p:cNvPr id="119" name="テキスト ボックス 118"/>
          <p:cNvSpPr txBox="1"/>
          <p:nvPr/>
        </p:nvSpPr>
        <p:spPr>
          <a:xfrm>
            <a:off x="2633575" y="9061072"/>
            <a:ext cx="106388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 err="1" smtClean="0"/>
              <a:t>B10_Hikigawa</a:t>
            </a:r>
            <a:endParaRPr kumimoji="1" lang="ja-JP" altLang="en-US" sz="1200" dirty="0"/>
          </a:p>
        </p:txBody>
      </p:sp>
      <p:cxnSp>
        <p:nvCxnSpPr>
          <p:cNvPr id="121" name="直線矢印コネクタ 120"/>
          <p:cNvCxnSpPr/>
          <p:nvPr/>
        </p:nvCxnSpPr>
        <p:spPr>
          <a:xfrm flipH="1">
            <a:off x="2865948" y="8410695"/>
            <a:ext cx="637164" cy="691914"/>
          </a:xfrm>
          <a:prstGeom prst="straightConnector1">
            <a:avLst/>
          </a:prstGeom>
          <a:ln>
            <a:solidFill>
              <a:srgbClr val="66FF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ctangle 3"/>
          <p:cNvSpPr>
            <a:spLocks noChangeArrowheads="1"/>
          </p:cNvSpPr>
          <p:nvPr/>
        </p:nvSpPr>
        <p:spPr bwMode="auto">
          <a:xfrm>
            <a:off x="4089565" y="7681611"/>
            <a:ext cx="54088" cy="55597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mtClean="0">
              <a:solidFill>
                <a:srgbClr val="000000"/>
              </a:solidFill>
            </a:endParaRPr>
          </a:p>
        </p:txBody>
      </p:sp>
      <p:sp>
        <p:nvSpPr>
          <p:cNvPr id="124" name="Rectangle 3"/>
          <p:cNvSpPr>
            <a:spLocks noChangeArrowheads="1"/>
          </p:cNvSpPr>
          <p:nvPr/>
        </p:nvSpPr>
        <p:spPr bwMode="auto">
          <a:xfrm>
            <a:off x="4279690" y="7747875"/>
            <a:ext cx="54088" cy="5559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mtClean="0">
              <a:solidFill>
                <a:srgbClr val="000000"/>
              </a:solidFill>
            </a:endParaRPr>
          </a:p>
        </p:txBody>
      </p:sp>
      <p:sp>
        <p:nvSpPr>
          <p:cNvPr id="125" name="Rectangle 3"/>
          <p:cNvSpPr>
            <a:spLocks noChangeArrowheads="1"/>
          </p:cNvSpPr>
          <p:nvPr/>
        </p:nvSpPr>
        <p:spPr bwMode="auto">
          <a:xfrm>
            <a:off x="4196169" y="7703305"/>
            <a:ext cx="54088" cy="5559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mtClean="0">
              <a:solidFill>
                <a:srgbClr val="000000"/>
              </a:solidFill>
            </a:endParaRPr>
          </a:p>
        </p:txBody>
      </p:sp>
      <p:sp>
        <p:nvSpPr>
          <p:cNvPr id="126" name="Rectangle 3"/>
          <p:cNvSpPr>
            <a:spLocks noChangeArrowheads="1"/>
          </p:cNvSpPr>
          <p:nvPr/>
        </p:nvSpPr>
        <p:spPr bwMode="auto">
          <a:xfrm>
            <a:off x="4124382" y="7615082"/>
            <a:ext cx="54088" cy="5559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mtClean="0">
              <a:solidFill>
                <a:srgbClr val="000000"/>
              </a:solidFill>
            </a:endParaRPr>
          </a:p>
        </p:txBody>
      </p:sp>
      <p:sp>
        <p:nvSpPr>
          <p:cNvPr id="127" name="テキスト ボックス 126"/>
          <p:cNvSpPr txBox="1"/>
          <p:nvPr/>
        </p:nvSpPr>
        <p:spPr>
          <a:xfrm>
            <a:off x="4963680" y="7612961"/>
            <a:ext cx="97789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 err="1" smtClean="0"/>
              <a:t>B1a_Yoshimi</a:t>
            </a:r>
            <a:endParaRPr kumimoji="1" lang="ja-JP" altLang="en-US" sz="1200" dirty="0"/>
          </a:p>
        </p:txBody>
      </p:sp>
      <p:sp>
        <p:nvSpPr>
          <p:cNvPr id="128" name="テキスト ボックス 127"/>
          <p:cNvSpPr txBox="1"/>
          <p:nvPr/>
        </p:nvSpPr>
        <p:spPr>
          <a:xfrm>
            <a:off x="4734714" y="7145576"/>
            <a:ext cx="110959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 err="1" smtClean="0"/>
              <a:t>B1a_Maebashi</a:t>
            </a:r>
            <a:endParaRPr kumimoji="1" lang="ja-JP" altLang="en-US" sz="1200" dirty="0"/>
          </a:p>
        </p:txBody>
      </p:sp>
      <p:sp>
        <p:nvSpPr>
          <p:cNvPr id="129" name="テキスト ボックス 128"/>
          <p:cNvSpPr txBox="1"/>
          <p:nvPr/>
        </p:nvSpPr>
        <p:spPr>
          <a:xfrm>
            <a:off x="4769760" y="7365881"/>
            <a:ext cx="106952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 err="1" smtClean="0"/>
              <a:t>B1b_Menuma</a:t>
            </a:r>
            <a:endParaRPr kumimoji="1" lang="ja-JP" altLang="en-US" sz="1200" dirty="0"/>
          </a:p>
        </p:txBody>
      </p:sp>
      <p:sp>
        <p:nvSpPr>
          <p:cNvPr id="130" name="テキスト ボックス 129"/>
          <p:cNvSpPr txBox="1"/>
          <p:nvPr/>
        </p:nvSpPr>
        <p:spPr>
          <a:xfrm>
            <a:off x="2992510" y="6388950"/>
            <a:ext cx="112697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FF0000"/>
                </a:solidFill>
              </a:rPr>
              <a:t>Takasaki 14, 15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cxnSp>
        <p:nvCxnSpPr>
          <p:cNvPr id="131" name="直線矢印コネクタ 130"/>
          <p:cNvCxnSpPr/>
          <p:nvPr/>
        </p:nvCxnSpPr>
        <p:spPr>
          <a:xfrm flipH="1" flipV="1">
            <a:off x="3569279" y="6614344"/>
            <a:ext cx="545354" cy="1116558"/>
          </a:xfrm>
          <a:prstGeom prst="straightConnector1">
            <a:avLst/>
          </a:prstGeom>
          <a:ln>
            <a:solidFill>
              <a:srgbClr val="66FF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線矢印コネクタ 132"/>
          <p:cNvCxnSpPr>
            <a:stCxn id="126" idx="3"/>
          </p:cNvCxnSpPr>
          <p:nvPr/>
        </p:nvCxnSpPr>
        <p:spPr>
          <a:xfrm flipV="1">
            <a:off x="4178470" y="7284076"/>
            <a:ext cx="623581" cy="358805"/>
          </a:xfrm>
          <a:prstGeom prst="straightConnector1">
            <a:avLst/>
          </a:prstGeom>
          <a:ln>
            <a:solidFill>
              <a:srgbClr val="66FF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線矢印コネクタ 135"/>
          <p:cNvCxnSpPr/>
          <p:nvPr/>
        </p:nvCxnSpPr>
        <p:spPr>
          <a:xfrm flipV="1">
            <a:off x="4228167" y="7515976"/>
            <a:ext cx="581515" cy="201688"/>
          </a:xfrm>
          <a:prstGeom prst="straightConnector1">
            <a:avLst/>
          </a:prstGeom>
          <a:ln>
            <a:solidFill>
              <a:srgbClr val="66FF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直線矢印コネクタ 137"/>
          <p:cNvCxnSpPr/>
          <p:nvPr/>
        </p:nvCxnSpPr>
        <p:spPr>
          <a:xfrm flipV="1">
            <a:off x="4328298" y="7730902"/>
            <a:ext cx="669235" cy="44341"/>
          </a:xfrm>
          <a:prstGeom prst="straightConnector1">
            <a:avLst/>
          </a:prstGeom>
          <a:ln>
            <a:solidFill>
              <a:srgbClr val="66FF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テキスト ボックス 43"/>
          <p:cNvSpPr txBox="1"/>
          <p:nvPr/>
        </p:nvSpPr>
        <p:spPr>
          <a:xfrm>
            <a:off x="5590940" y="3189669"/>
            <a:ext cx="553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BVII</a:t>
            </a:r>
            <a:endParaRPr kumimoji="1" lang="ja-JP" altLang="en-US" dirty="0"/>
          </a:p>
        </p:txBody>
      </p:sp>
      <p:cxnSp>
        <p:nvCxnSpPr>
          <p:cNvPr id="45" name="直線コネクタ 44"/>
          <p:cNvCxnSpPr/>
          <p:nvPr/>
        </p:nvCxnSpPr>
        <p:spPr>
          <a:xfrm>
            <a:off x="5590940" y="2480144"/>
            <a:ext cx="0" cy="261863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コネクタ 46"/>
          <p:cNvCxnSpPr/>
          <p:nvPr/>
        </p:nvCxnSpPr>
        <p:spPr>
          <a:xfrm>
            <a:off x="5590940" y="2162092"/>
            <a:ext cx="0" cy="24317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テキスト ボックス 48"/>
          <p:cNvSpPr txBox="1"/>
          <p:nvPr/>
        </p:nvSpPr>
        <p:spPr>
          <a:xfrm>
            <a:off x="5593238" y="2123028"/>
            <a:ext cx="611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BVIII</a:t>
            </a:r>
            <a:endParaRPr kumimoji="1" lang="ja-JP" altLang="en-US" dirty="0"/>
          </a:p>
        </p:txBody>
      </p:sp>
      <p:sp>
        <p:nvSpPr>
          <p:cNvPr id="50" name="Rectangle 3"/>
          <p:cNvSpPr>
            <a:spLocks noChangeArrowheads="1"/>
          </p:cNvSpPr>
          <p:nvPr/>
        </p:nvSpPr>
        <p:spPr bwMode="auto">
          <a:xfrm>
            <a:off x="3283132" y="8350112"/>
            <a:ext cx="55702" cy="5802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mtClean="0">
              <a:solidFill>
                <a:srgbClr val="000000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1561225" y="8915889"/>
            <a:ext cx="84414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 err="1" smtClean="0"/>
              <a:t>B2_Kainan</a:t>
            </a:r>
            <a:endParaRPr kumimoji="1" lang="ja-JP" altLang="en-US" sz="1200" dirty="0"/>
          </a:p>
        </p:txBody>
      </p:sp>
      <p:cxnSp>
        <p:nvCxnSpPr>
          <p:cNvPr id="52" name="直線矢印コネクタ 51"/>
          <p:cNvCxnSpPr/>
          <p:nvPr/>
        </p:nvCxnSpPr>
        <p:spPr>
          <a:xfrm flipH="1">
            <a:off x="2280614" y="8405583"/>
            <a:ext cx="1013387" cy="567166"/>
          </a:xfrm>
          <a:prstGeom prst="straightConnector1">
            <a:avLst/>
          </a:prstGeom>
          <a:ln>
            <a:solidFill>
              <a:srgbClr val="66FF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正方形/長方形 7"/>
          <p:cNvSpPr/>
          <p:nvPr/>
        </p:nvSpPr>
        <p:spPr>
          <a:xfrm>
            <a:off x="2405367" y="4552122"/>
            <a:ext cx="1844890" cy="54665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2493107" y="2782957"/>
            <a:ext cx="571818" cy="1689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正方形/長方形 55"/>
          <p:cNvSpPr/>
          <p:nvPr/>
        </p:nvSpPr>
        <p:spPr>
          <a:xfrm>
            <a:off x="2203868" y="2974221"/>
            <a:ext cx="571818" cy="1689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403866" y="9498955"/>
            <a:ext cx="24639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/>
              <a:t>（</a:t>
            </a:r>
            <a:r>
              <a:rPr kumimoji="1" lang="en-US" altLang="ja-JP" sz="1200" dirty="0" err="1" smtClean="0"/>
              <a:t>Takehana</a:t>
            </a:r>
            <a:r>
              <a:rPr kumimoji="1" lang="en-US" altLang="ja-JP" sz="1200" dirty="0" smtClean="0"/>
              <a:t> et al., 2003 </a:t>
            </a:r>
            <a:r>
              <a:rPr kumimoji="1" lang="ja-JP" altLang="en-US" sz="1200" dirty="0" smtClean="0"/>
              <a:t>より改変）</a:t>
            </a:r>
            <a:endParaRPr kumimoji="1" lang="ja-JP" altLang="en-US" sz="1200" dirty="0"/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522139" y="793014"/>
            <a:ext cx="34207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図３</a:t>
            </a:r>
            <a:r>
              <a:rPr kumimoji="1" lang="en-US" altLang="ja-JP" sz="1400" dirty="0" smtClean="0"/>
              <a:t>.</a:t>
            </a:r>
            <a:endParaRPr kumimoji="1" lang="en-US" altLang="ja-JP" sz="1400" dirty="0" smtClean="0"/>
          </a:p>
          <a:p>
            <a:r>
              <a:rPr kumimoji="1" lang="ja-JP" altLang="en-US" sz="1400" dirty="0" smtClean="0"/>
              <a:t>クレード</a:t>
            </a:r>
            <a:r>
              <a:rPr kumimoji="1" lang="en-US" altLang="ja-JP" sz="1400" dirty="0" smtClean="0"/>
              <a:t>VII</a:t>
            </a:r>
            <a:r>
              <a:rPr kumimoji="1" lang="ja-JP" altLang="en-US" sz="1400" dirty="0" err="1" smtClean="0"/>
              <a:t>、</a:t>
            </a:r>
            <a:r>
              <a:rPr kumimoji="1" lang="en-US" altLang="ja-JP" sz="1400" dirty="0" smtClean="0"/>
              <a:t>VIII </a:t>
            </a:r>
            <a:r>
              <a:rPr kumimoji="1" lang="ja-JP" altLang="en-US" sz="1400" dirty="0" smtClean="0"/>
              <a:t>メダカの系統樹における</a:t>
            </a:r>
            <a:r>
              <a:rPr lang="ja-JP" altLang="ja-JP" sz="1400" dirty="0" smtClean="0"/>
              <a:t>石原</a:t>
            </a:r>
            <a:r>
              <a:rPr lang="ja-JP" altLang="ja-JP" sz="1400" dirty="0"/>
              <a:t>緑地</a:t>
            </a:r>
            <a:r>
              <a:rPr lang="ja-JP" altLang="ja-JP" sz="1400" dirty="0" smtClean="0"/>
              <a:t>個体群</a:t>
            </a:r>
            <a:r>
              <a:rPr lang="ja-JP" altLang="en-US" sz="1400" dirty="0" smtClean="0"/>
              <a:t>の遺伝的位置</a:t>
            </a:r>
            <a:endParaRPr kumimoji="1" lang="ja-JP" altLang="en-US" sz="1400" dirty="0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347125" y="5655936"/>
            <a:ext cx="3420751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図４</a:t>
            </a:r>
            <a:r>
              <a:rPr kumimoji="1" lang="en-US" altLang="ja-JP" sz="1400" dirty="0" smtClean="0"/>
              <a:t>.</a:t>
            </a:r>
            <a:endParaRPr kumimoji="1" lang="en-US" altLang="ja-JP" sz="1400" dirty="0" smtClean="0"/>
          </a:p>
          <a:p>
            <a:r>
              <a:rPr kumimoji="1" lang="ja-JP" altLang="en-US" sz="1400" dirty="0" smtClean="0"/>
              <a:t>クレード</a:t>
            </a:r>
            <a:r>
              <a:rPr kumimoji="1" lang="en-US" altLang="ja-JP" sz="1400" dirty="0" smtClean="0"/>
              <a:t>VII </a:t>
            </a:r>
            <a:r>
              <a:rPr kumimoji="1" lang="ja-JP" altLang="en-US" sz="1400" dirty="0" smtClean="0"/>
              <a:t>メダカの採取地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55665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296" y="1717222"/>
            <a:ext cx="4493277" cy="4536621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142624" y="646057"/>
            <a:ext cx="50295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図５</a:t>
            </a:r>
            <a:r>
              <a:rPr kumimoji="1" lang="en-US" altLang="ja-JP" sz="1400" dirty="0" smtClean="0"/>
              <a:t>.</a:t>
            </a:r>
            <a:endParaRPr kumimoji="1" lang="en-US" altLang="ja-JP" sz="1400" dirty="0" smtClean="0"/>
          </a:p>
          <a:p>
            <a:r>
              <a:rPr kumimoji="1" lang="ja-JP" altLang="en-US" sz="1400" dirty="0" smtClean="0"/>
              <a:t>クレード</a:t>
            </a:r>
            <a:r>
              <a:rPr kumimoji="1" lang="en-US" altLang="ja-JP" sz="1400" dirty="0" smtClean="0"/>
              <a:t>VII </a:t>
            </a:r>
            <a:r>
              <a:rPr kumimoji="1" lang="ja-JP" altLang="en-US" sz="1400" dirty="0" smtClean="0"/>
              <a:t>メダカ</a:t>
            </a:r>
            <a:r>
              <a:rPr kumimoji="1" lang="ja-JP" altLang="en-US" sz="1400" dirty="0"/>
              <a:t>の</a:t>
            </a:r>
            <a:r>
              <a:rPr kumimoji="1" lang="ja-JP" altLang="en-US" sz="1400" dirty="0" smtClean="0"/>
              <a:t>ハプロタイプネットワーク</a:t>
            </a:r>
            <a:endParaRPr kumimoji="1" lang="en-US" altLang="ja-JP" sz="1400" dirty="0" smtClean="0"/>
          </a:p>
          <a:p>
            <a:r>
              <a:rPr kumimoji="1" lang="ja-JP" altLang="en-US" sz="1400" dirty="0" smtClean="0"/>
              <a:t>（</a:t>
            </a:r>
            <a:r>
              <a:rPr lang="ja-JP" altLang="en-US" sz="1400" dirty="0" smtClean="0"/>
              <a:t>遺伝的類縁関係）</a:t>
            </a:r>
            <a:endParaRPr kumimoji="1" lang="ja-JP" altLang="en-US" sz="1400" dirty="0"/>
          </a:p>
        </p:txBody>
      </p:sp>
      <p:sp>
        <p:nvSpPr>
          <p:cNvPr id="7" name="正方形/長方形 6"/>
          <p:cNvSpPr/>
          <p:nvPr/>
        </p:nvSpPr>
        <p:spPr>
          <a:xfrm>
            <a:off x="4269851" y="3506526"/>
            <a:ext cx="826935" cy="21468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3181847" y="4120101"/>
            <a:ext cx="826935" cy="21468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2830476" y="4732352"/>
            <a:ext cx="826935" cy="21468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481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282</TotalTime>
  <Words>148</Words>
  <Application>Microsoft Office PowerPoint</Application>
  <PresentationFormat>A4 210 x 297 mm</PresentationFormat>
  <Paragraphs>47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Shoji Oda</dc:creator>
  <cp:lastModifiedBy>Shoji Oda</cp:lastModifiedBy>
  <cp:revision>23</cp:revision>
  <cp:lastPrinted>2021-10-29T03:42:12Z</cp:lastPrinted>
  <dcterms:created xsi:type="dcterms:W3CDTF">2021-10-27T06:12:15Z</dcterms:created>
  <dcterms:modified xsi:type="dcterms:W3CDTF">2021-10-29T04:24:25Z</dcterms:modified>
</cp:coreProperties>
</file>